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some Russian schools do to celebrate Teachers’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give prizes to their teachers.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 hold games for their teachers.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make their teachers perform dramas.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They write poems for their teachers.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08220" y="918245"/>
            <a:ext cx="518091" cy="646331"/>
          </a:xfrm>
          <a:prstGeom prst="rect">
            <a:avLst/>
          </a:prstGeom>
          <a:noFill/>
        </p:spPr>
        <p:txBody>
          <a:bodyPr wrap="none" rtlCol="0">
            <a:spAutoFit/>
          </a:bodyPr>
          <a:lstStyle/>
          <a:p>
            <a:pPr algn="ctr"/>
            <a:r>
              <a:rPr lang="en-US" altLang="zh-CN" sz="3600">
                <a:latin typeface="Times New Roman"/>
                <a:ea typeface="宋体"/>
              </a:rPr>
              <a:t>A</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53372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细节理解题。根据第五段中的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schools give prizes to their teachers for their hard work in a meeting.”</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可知，俄罗斯的一些学校在教师节给老师颁奖。故选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3417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41446"/>
          </a:xfrm>
        </p:spPr>
        <p:txBody>
          <a:bodyPr/>
          <a:lstStyle/>
          <a:p>
            <a:pPr hangingPunct="0">
              <a:lnSpc>
                <a:spcPct val="140000"/>
              </a:lnSpc>
              <a:spcAft>
                <a:spcPts val="0"/>
              </a:spcAf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country celebrates Teacher’s Day the latest in a year</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India.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Vietnam.	</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USA.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Russia.</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080524" y="738826"/>
            <a:ext cx="474809" cy="743922"/>
          </a:xfrm>
          <a:prstGeom prst="rect">
            <a:avLst/>
          </a:prstGeom>
          <a:noFill/>
        </p:spPr>
        <p:txBody>
          <a:bodyPr wrap="none" rtlCol="0">
            <a:spAutoFit/>
          </a:bodyPr>
          <a:lstStyle/>
          <a:p>
            <a:pPr algn="ctr">
              <a:lnSpc>
                <a:spcPct val="140000"/>
              </a:lnSpc>
            </a:pPr>
            <a:r>
              <a:rPr lang="en-US" altLang="zh-CN" sz="3400" smtClean="0">
                <a:latin typeface="Times New Roman"/>
                <a:ea typeface="宋体"/>
              </a:rPr>
              <a:t>B</a:t>
            </a:r>
            <a:endParaRPr lang="zh-CN" altLang="en-US" sz="3400" b="1" kern="100">
              <a:solidFill>
                <a:srgbClr val="FF0000"/>
              </a:solidFill>
              <a:cs typeface="Times New Roman" panose="02020603050405020304" pitchFamily="18" charset="0"/>
            </a:endParaRPr>
          </a:p>
        </p:txBody>
      </p:sp>
      <p:sp>
        <p:nvSpPr>
          <p:cNvPr id="4" name="内容占位符 1"/>
          <p:cNvSpPr txBox="1">
            <a:spLocks/>
          </p:cNvSpPr>
          <p:nvPr/>
        </p:nvSpPr>
        <p:spPr bwMode="auto">
          <a:xfrm>
            <a:off x="360854" y="3589219"/>
            <a:ext cx="11485848" cy="293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细节理解题。比较各国的教师节日期，印度是</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日，中国是</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日，美国是五月第一周的周二（</a:t>
            </a:r>
            <a:r>
              <a:rPr lang="zh-CN" altLang="zh-CN" sz="3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通常在</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月</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），俄罗斯是</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日，越南是</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日，所以越南在一年中庆祝教师节最晚。故选</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179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 can help us know the main idea of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Why do people celebrate Teachers’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Why must every teacher attend the meeting in Russia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do people celebrate Teachers’ Day in different countries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When is Teachers’ Day first celebrated in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Vietnam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701264" y="872345"/>
            <a:ext cx="4330046" cy="612439"/>
          </a:xfrm>
          <a:prstGeom prst="rect">
            <a:avLst/>
          </a:prstGeom>
        </p:spPr>
      </p:pic>
      <p:sp>
        <p:nvSpPr>
          <p:cNvPr id="4" name="TextBox 3"/>
          <p:cNvSpPr txBox="1"/>
          <p:nvPr/>
        </p:nvSpPr>
        <p:spPr>
          <a:xfrm>
            <a:off x="1108220" y="918245"/>
            <a:ext cx="518091" cy="646331"/>
          </a:xfrm>
          <a:prstGeom prst="rect">
            <a:avLst/>
          </a:prstGeom>
          <a:noFill/>
        </p:spPr>
        <p:txBody>
          <a:bodyPr wrap="none" rtlCol="0">
            <a:spAutoFit/>
          </a:bodyPr>
          <a:lstStyle/>
          <a:p>
            <a:pPr algn="ctr"/>
            <a:r>
              <a:rPr lang="en-US" altLang="zh-CN" sz="3600" smtClean="0">
                <a:latin typeface="Times New Roman"/>
                <a:ea typeface="宋体"/>
              </a:rPr>
              <a:t>C</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16077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主旨大意题。文章主要介绍了不同国家庆祝教师节的不同方式，选项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不同国家的人们如何庆祝教师节？</a:t>
            </a:r>
            <a:r>
              <a:rPr lang="en-US" altLang="zh-CN" b="1">
                <a:solidFill>
                  <a:srgbClr val="FF0000"/>
                </a:solidFill>
                <a:latin typeface="+mj-ea"/>
                <a:ea typeface="+mj-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能概括文章主旨。故选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4959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4642" y="1188126"/>
            <a:ext cx="11567000" cy="1664810"/>
          </a:xfrm>
          <a:prstGeom prst="rect">
            <a:avLst/>
          </a:prstGeom>
        </p:spPr>
      </p:pic>
      <p:sp>
        <p:nvSpPr>
          <p:cNvPr id="6" name="内容占位符 2"/>
          <p:cNvSpPr>
            <a:spLocks noGrp="1"/>
          </p:cNvSpPr>
          <p:nvPr>
            <p:ph idx="1"/>
          </p:nvPr>
        </p:nvSpPr>
        <p:spPr>
          <a:xfrm>
            <a:off x="360529" y="1122706"/>
            <a:ext cx="11485848" cy="1649169"/>
          </a:xfrm>
        </p:spPr>
        <p:txBody>
          <a:body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第</a:t>
            </a:r>
            <a:r>
              <a:rPr lang="en-US" altLang="zh-CN">
                <a:solidFill>
                  <a:srgbClr val="000000"/>
                </a:solidFill>
                <a:cs typeface="Times New Roman"/>
              </a:rPr>
              <a:t>4</a:t>
            </a:r>
            <a:r>
              <a:rPr lang="zh-CN" altLang="zh-CN">
                <a:solidFill>
                  <a:srgbClr val="000000"/>
                </a:solidFill>
                <a:ea typeface="楷体"/>
                <a:cs typeface="Times New Roman"/>
              </a:rPr>
              <a:t>小题是推断主旨大意题</a:t>
            </a:r>
            <a:r>
              <a:rPr lang="zh-CN" altLang="zh-CN">
                <a:solidFill>
                  <a:srgbClr val="000000"/>
                </a:solidFill>
                <a:cs typeface="Times New Roman"/>
              </a:rPr>
              <a:t>，</a:t>
            </a:r>
            <a:r>
              <a:rPr lang="zh-CN" altLang="zh-CN">
                <a:solidFill>
                  <a:srgbClr val="000000"/>
                </a:solidFill>
                <a:ea typeface="楷体"/>
                <a:cs typeface="Times New Roman"/>
              </a:rPr>
              <a:t>这类题目要从整全篇把握</a:t>
            </a:r>
            <a:r>
              <a:rPr lang="zh-CN" altLang="zh-CN">
                <a:solidFill>
                  <a:srgbClr val="000000"/>
                </a:solidFill>
                <a:cs typeface="Times New Roman"/>
              </a:rPr>
              <a:t>，</a:t>
            </a:r>
            <a:r>
              <a:rPr lang="zh-CN" altLang="zh-CN">
                <a:solidFill>
                  <a:srgbClr val="000000"/>
                </a:solidFill>
                <a:ea typeface="楷体"/>
                <a:cs typeface="Times New Roman"/>
              </a:rPr>
              <a:t>通常在首段或尾段有提示</a:t>
            </a:r>
            <a:r>
              <a:rPr lang="zh-CN" altLang="zh-CN" smtClean="0">
                <a:solidFill>
                  <a:srgbClr val="000000"/>
                </a:solidFill>
                <a:ea typeface="楷体"/>
                <a:cs typeface="Times New Roman"/>
              </a:rPr>
              <a:t>。</a:t>
            </a:r>
            <a:endParaRPr lang="zh-CN" altLang="zh-CN" sz="900">
              <a:solidFill>
                <a:srgbClr val="000000"/>
              </a:solidFill>
              <a:cs typeface="Times New Roman"/>
            </a:endParaRPr>
          </a:p>
        </p:txBody>
      </p:sp>
      <p:pic>
        <p:nvPicPr>
          <p:cNvPr id="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8286" y="1036490"/>
            <a:ext cx="2294324" cy="693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6143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550590" y="692695"/>
            <a:ext cx="11161240" cy="1495487"/>
          </a:xfrm>
          <a:prstGeom prst="rect">
            <a:avLst/>
          </a:prstGeom>
        </p:spPr>
      </p:pic>
      <p:pic>
        <p:nvPicPr>
          <p:cNvPr id="5" name="图片 4"/>
          <p:cNvPicPr>
            <a:picLocks noChangeAspect="1"/>
          </p:cNvPicPr>
          <p:nvPr/>
        </p:nvPicPr>
        <p:blipFill>
          <a:blip r:embed="rId3"/>
          <a:stretch>
            <a:fillRect/>
          </a:stretch>
        </p:blipFill>
        <p:spPr>
          <a:xfrm>
            <a:off x="550590" y="2332340"/>
            <a:ext cx="3024336" cy="790377"/>
          </a:xfrm>
          <a:prstGeom prst="rect">
            <a:avLst/>
          </a:prstGeom>
        </p:spPr>
      </p:pic>
      <p:sp>
        <p:nvSpPr>
          <p:cNvPr id="6" name="内容占位符 1"/>
          <p:cNvSpPr>
            <a:spLocks noGrp="1"/>
          </p:cNvSpPr>
          <p:nvPr>
            <p:ph idx="1"/>
          </p:nvPr>
        </p:nvSpPr>
        <p:spPr>
          <a:xfrm>
            <a:off x="360854" y="2276872"/>
            <a:ext cx="11485848" cy="1754326"/>
          </a:xfrm>
        </p:spPr>
        <p:txBody>
          <a:body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a:t>
            </a:r>
            <a:r>
              <a:rPr lang="zh-CN" altLang="zh-CN">
                <a:solidFill>
                  <a:srgbClr val="000000"/>
                </a:solidFill>
                <a:ea typeface="楷体"/>
                <a:cs typeface="Times New Roman"/>
              </a:rPr>
              <a:t>主要介绍了不同国家庆祝教师节的日期和方式</a:t>
            </a:r>
            <a:r>
              <a:rPr lang="zh-CN" altLang="zh-CN" smtClean="0">
                <a:solidFill>
                  <a:srgbClr val="000000"/>
                </a:solidFill>
                <a:ea typeface="楷体"/>
                <a:cs typeface="Times New Roman"/>
              </a:rPr>
              <a:t>。</a:t>
            </a:r>
            <a:endParaRPr lang="zh-CN" altLang="zh-CN" sz="900">
              <a:solidFill>
                <a:srgbClr val="000000"/>
              </a:solidFill>
              <a:cs typeface="Times New Roman"/>
            </a:endParaRPr>
          </a:p>
        </p:txBody>
      </p:sp>
      <p:sp>
        <p:nvSpPr>
          <p:cNvPr id="7" name="内容占位符 1"/>
          <p:cNvSpPr txBox="1">
            <a:spLocks/>
          </p:cNvSpPr>
          <p:nvPr/>
        </p:nvSpPr>
        <p:spPr bwMode="auto">
          <a:xfrm>
            <a:off x="360854" y="3717032"/>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河北保定清苑区期中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6624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57045"/>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different countries, people celebrate Teachers’ Day on different dates and in different ways.</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China, Teachers’ Day was first celebrated on September 10th, 1985. Now people celebrate it on September 10th every year. On this special day, students usually give their teachers thank-you cards and flowers to show their love.</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23981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USA, Teachers’ Day is known as “National Teachers’ Day”. It’s on Tuesday during the first week of May. Before the day, students have time to prepare gifts for teachers because they have less homework to do at the end of the term. On the day, students show their love for their teachers with flowers, thank-you cards and other gifts.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1108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India, people celebrate Teachers’ Day on September 5th to remember the second president of India. September 5th is his birthday. On this day, students sing traditional songs, read poems and perform dramas.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3068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Russia, people celebrated Teachers’ Day on the first Sunday of October between 1965 and 1994. Since 1994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day has been celebrated on the 5th of October. Students usually show their love with games, competitions, dramas, dances or little gifts. There are also some special activities. Some schools give prizes to their teachers for their hard work in a meeting. Every teacher must attend 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6177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Vietnam, people celebrate Teachers’ Day on November 20th. It was first celebrated in 1958. Students usually hold Teachers’ Day parties at their schools to celebrate 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37652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 students in China show their love to teachers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having a day off.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giving thank-you cards and flowers.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joining competitions.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By holding parties for their teachers.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21044" y="918245"/>
            <a:ext cx="492443" cy="646331"/>
          </a:xfrm>
          <a:prstGeom prst="rect">
            <a:avLst/>
          </a:prstGeom>
          <a:noFill/>
        </p:spPr>
        <p:txBody>
          <a:bodyPr wrap="none" rtlCol="0">
            <a:spAutoFit/>
          </a:bodyPr>
          <a:lstStyle/>
          <a:p>
            <a:pPr algn="ctr"/>
            <a:r>
              <a:rPr lang="en-US" altLang="zh-CN" sz="3600" smtClean="0">
                <a:latin typeface="Times New Roman"/>
                <a:ea typeface="宋体"/>
              </a:rPr>
              <a:t>B</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709187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smtClean="0">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细节理解题。根据第二段中的</a:t>
            </a:r>
            <a:r>
              <a:rPr lang="en-US" altLang="zh-CN" b="1">
                <a:solidFill>
                  <a:srgbClr val="FF0000"/>
                </a:solidFill>
                <a:cs typeface="Times New Roman"/>
              </a:rPr>
              <a:t>“On this special day, students usually give their teachers thank-you cards and flowers to show their love.”</a:t>
            </a:r>
            <a:r>
              <a:rPr lang="zh-CN" altLang="zh-CN" b="1">
                <a:solidFill>
                  <a:srgbClr val="FF0000"/>
                </a:solidFill>
                <a:cs typeface="Times New Roman"/>
              </a:rPr>
              <a:t>可知，中国学生通过送感谢卡和鲜花向老师表达爱。故选</a:t>
            </a:r>
            <a:r>
              <a:rPr lang="en-US" altLang="zh-CN" b="1">
                <a:solidFill>
                  <a:srgbClr val="FF0000"/>
                </a:solidFill>
                <a:cs typeface="Times New Roman"/>
              </a:rPr>
              <a:t>B</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238814524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548</Words>
  <Application>Microsoft Office PowerPoint</Application>
  <PresentationFormat>自定义</PresentationFormat>
  <Paragraphs>37</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